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1" r:id="rId1"/>
  </p:sldMasterIdLst>
  <p:sldIdLst>
    <p:sldId id="256" r:id="rId2"/>
    <p:sldId id="257" r:id="rId3"/>
    <p:sldId id="258" r:id="rId4"/>
    <p:sldId id="259" r:id="rId5"/>
    <p:sldId id="260" r:id="rId6"/>
    <p:sldId id="261" r:id="rId7"/>
    <p:sldId id="262" r:id="rId8"/>
    <p:sldId id="263" r:id="rId9"/>
    <p:sldId id="265" r:id="rId10"/>
    <p:sldId id="272" r:id="rId11"/>
    <p:sldId id="273" r:id="rId12"/>
    <p:sldId id="264" r:id="rId13"/>
    <p:sldId id="266" r:id="rId14"/>
    <p:sldId id="267" r:id="rId15"/>
    <p:sldId id="268" r:id="rId16"/>
    <p:sldId id="269" r:id="rId17"/>
    <p:sldId id="270" r:id="rId18"/>
    <p:sldId id="271"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65D6EB0-E64E-409C-A604-E9CD813AEE44}" type="datetimeFigureOut">
              <a:rPr lang="en-IN" smtClean="0"/>
              <a:t>15-05-2025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916F686-9D4D-43A1-93AA-93ED7634508A}" type="slidenum">
              <a:rPr lang="en-IN" smtClean="0"/>
              <a:t>‹#›</a:t>
            </a:fld>
            <a:endParaRPr lang="en-IN"/>
          </a:p>
        </p:txBody>
      </p:sp>
    </p:spTree>
    <p:extLst>
      <p:ext uri="{BB962C8B-B14F-4D97-AF65-F5344CB8AC3E}">
        <p14:creationId xmlns:p14="http://schemas.microsoft.com/office/powerpoint/2010/main" val="31076467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5D6EB0-E64E-409C-A604-E9CD813AEE44}" type="datetimeFigureOut">
              <a:rPr lang="en-IN" smtClean="0"/>
              <a:t>15-05-2025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916F686-9D4D-43A1-93AA-93ED7634508A}" type="slidenum">
              <a:rPr lang="en-IN" smtClean="0"/>
              <a:t>‹#›</a:t>
            </a:fld>
            <a:endParaRPr lang="en-IN"/>
          </a:p>
        </p:txBody>
      </p:sp>
    </p:spTree>
    <p:extLst>
      <p:ext uri="{BB962C8B-B14F-4D97-AF65-F5344CB8AC3E}">
        <p14:creationId xmlns:p14="http://schemas.microsoft.com/office/powerpoint/2010/main" val="39941960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5D6EB0-E64E-409C-A604-E9CD813AEE44}" type="datetimeFigureOut">
              <a:rPr lang="en-IN" smtClean="0"/>
              <a:t>15-05-2025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916F686-9D4D-43A1-93AA-93ED7634508A}" type="slidenum">
              <a:rPr lang="en-IN" smtClean="0"/>
              <a:t>‹#›</a:t>
            </a:fld>
            <a:endParaRPr lang="en-IN"/>
          </a:p>
        </p:txBody>
      </p:sp>
    </p:spTree>
    <p:extLst>
      <p:ext uri="{BB962C8B-B14F-4D97-AF65-F5344CB8AC3E}">
        <p14:creationId xmlns:p14="http://schemas.microsoft.com/office/powerpoint/2010/main" val="3981603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5D6EB0-E64E-409C-A604-E9CD813AEE44}" type="datetimeFigureOut">
              <a:rPr lang="en-IN" smtClean="0"/>
              <a:t>15-05-2025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916F686-9D4D-43A1-93AA-93ED7634508A}" type="slidenum">
              <a:rPr lang="en-IN" smtClean="0"/>
              <a:t>‹#›</a:t>
            </a:fld>
            <a:endParaRPr lang="en-IN"/>
          </a:p>
        </p:txBody>
      </p:sp>
    </p:spTree>
    <p:extLst>
      <p:ext uri="{BB962C8B-B14F-4D97-AF65-F5344CB8AC3E}">
        <p14:creationId xmlns:p14="http://schemas.microsoft.com/office/powerpoint/2010/main" val="2505698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65D6EB0-E64E-409C-A604-E9CD813AEE44}" type="datetimeFigureOut">
              <a:rPr lang="en-IN" smtClean="0"/>
              <a:t>15-05-2025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916F686-9D4D-43A1-93AA-93ED7634508A}" type="slidenum">
              <a:rPr lang="en-IN" smtClean="0"/>
              <a:t>‹#›</a:t>
            </a:fld>
            <a:endParaRPr lang="en-IN"/>
          </a:p>
        </p:txBody>
      </p:sp>
    </p:spTree>
    <p:extLst>
      <p:ext uri="{BB962C8B-B14F-4D97-AF65-F5344CB8AC3E}">
        <p14:creationId xmlns:p14="http://schemas.microsoft.com/office/powerpoint/2010/main" val="3679925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5D6EB0-E64E-409C-A604-E9CD813AEE44}" type="datetimeFigureOut">
              <a:rPr lang="en-IN" smtClean="0"/>
              <a:t>15-05-2025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916F686-9D4D-43A1-93AA-93ED7634508A}" type="slidenum">
              <a:rPr lang="en-IN" smtClean="0"/>
              <a:t>‹#›</a:t>
            </a:fld>
            <a:endParaRPr lang="en-IN"/>
          </a:p>
        </p:txBody>
      </p:sp>
    </p:spTree>
    <p:extLst>
      <p:ext uri="{BB962C8B-B14F-4D97-AF65-F5344CB8AC3E}">
        <p14:creationId xmlns:p14="http://schemas.microsoft.com/office/powerpoint/2010/main" val="3763570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65D6EB0-E64E-409C-A604-E9CD813AEE44}" type="datetimeFigureOut">
              <a:rPr lang="en-IN" smtClean="0"/>
              <a:t>15-05-2025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916F686-9D4D-43A1-93AA-93ED7634508A}" type="slidenum">
              <a:rPr lang="en-IN" smtClean="0"/>
              <a:t>‹#›</a:t>
            </a:fld>
            <a:endParaRPr lang="en-IN"/>
          </a:p>
        </p:txBody>
      </p:sp>
    </p:spTree>
    <p:extLst>
      <p:ext uri="{BB962C8B-B14F-4D97-AF65-F5344CB8AC3E}">
        <p14:creationId xmlns:p14="http://schemas.microsoft.com/office/powerpoint/2010/main" val="2948653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65D6EB0-E64E-409C-A604-E9CD813AEE44}" type="datetimeFigureOut">
              <a:rPr lang="en-IN" smtClean="0"/>
              <a:t>15-05-2025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916F686-9D4D-43A1-93AA-93ED7634508A}" type="slidenum">
              <a:rPr lang="en-IN" smtClean="0"/>
              <a:t>‹#›</a:t>
            </a:fld>
            <a:endParaRPr lang="en-IN"/>
          </a:p>
        </p:txBody>
      </p:sp>
    </p:spTree>
    <p:extLst>
      <p:ext uri="{BB962C8B-B14F-4D97-AF65-F5344CB8AC3E}">
        <p14:creationId xmlns:p14="http://schemas.microsoft.com/office/powerpoint/2010/main" val="3354811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5D6EB0-E64E-409C-A604-E9CD813AEE44}" type="datetimeFigureOut">
              <a:rPr lang="en-IN" smtClean="0"/>
              <a:t>15-05-2025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916F686-9D4D-43A1-93AA-93ED7634508A}" type="slidenum">
              <a:rPr lang="en-IN" smtClean="0"/>
              <a:t>‹#›</a:t>
            </a:fld>
            <a:endParaRPr lang="en-IN"/>
          </a:p>
        </p:txBody>
      </p:sp>
    </p:spTree>
    <p:extLst>
      <p:ext uri="{BB962C8B-B14F-4D97-AF65-F5344CB8AC3E}">
        <p14:creationId xmlns:p14="http://schemas.microsoft.com/office/powerpoint/2010/main" val="34855092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5D6EB0-E64E-409C-A604-E9CD813AEE44}" type="datetimeFigureOut">
              <a:rPr lang="en-IN" smtClean="0"/>
              <a:t>15-05-2025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916F686-9D4D-43A1-93AA-93ED7634508A}" type="slidenum">
              <a:rPr lang="en-IN" smtClean="0"/>
              <a:t>‹#›</a:t>
            </a:fld>
            <a:endParaRPr lang="en-IN"/>
          </a:p>
        </p:txBody>
      </p:sp>
    </p:spTree>
    <p:extLst>
      <p:ext uri="{BB962C8B-B14F-4D97-AF65-F5344CB8AC3E}">
        <p14:creationId xmlns:p14="http://schemas.microsoft.com/office/powerpoint/2010/main" val="2252432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5D6EB0-E64E-409C-A604-E9CD813AEE44}" type="datetimeFigureOut">
              <a:rPr lang="en-IN" smtClean="0"/>
              <a:t>15-05-2025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916F686-9D4D-43A1-93AA-93ED7634508A}" type="slidenum">
              <a:rPr lang="en-IN" smtClean="0"/>
              <a:t>‹#›</a:t>
            </a:fld>
            <a:endParaRPr lang="en-IN"/>
          </a:p>
        </p:txBody>
      </p:sp>
    </p:spTree>
    <p:extLst>
      <p:ext uri="{BB962C8B-B14F-4D97-AF65-F5344CB8AC3E}">
        <p14:creationId xmlns:p14="http://schemas.microsoft.com/office/powerpoint/2010/main" val="4132502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5D6EB0-E64E-409C-A604-E9CD813AEE44}" type="datetimeFigureOut">
              <a:rPr lang="en-IN" smtClean="0"/>
              <a:t>15-05-2025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16F686-9D4D-43A1-93AA-93ED7634508A}" type="slidenum">
              <a:rPr lang="en-IN" smtClean="0"/>
              <a:t>‹#›</a:t>
            </a:fld>
            <a:endParaRPr lang="en-IN"/>
          </a:p>
        </p:txBody>
      </p:sp>
    </p:spTree>
    <p:extLst>
      <p:ext uri="{BB962C8B-B14F-4D97-AF65-F5344CB8AC3E}">
        <p14:creationId xmlns:p14="http://schemas.microsoft.com/office/powerpoint/2010/main" val="4235480965"/>
      </p:ext>
    </p:extLst>
  </p:cSld>
  <p:clrMap bg1="lt1" tx1="dk1" bg2="lt2" tx2="dk2" accent1="accent1" accent2="accent2" accent3="accent3" accent4="accent4" accent5="accent5" accent6="accent6" hlink="hlink" folHlink="folHlink"/>
  <p:sldLayoutIdLst>
    <p:sldLayoutId id="2147483902" r:id="rId1"/>
    <p:sldLayoutId id="2147483903" r:id="rId2"/>
    <p:sldLayoutId id="2147483904" r:id="rId3"/>
    <p:sldLayoutId id="2147483905" r:id="rId4"/>
    <p:sldLayoutId id="2147483906" r:id="rId5"/>
    <p:sldLayoutId id="2147483907" r:id="rId6"/>
    <p:sldLayoutId id="2147483908" r:id="rId7"/>
    <p:sldLayoutId id="2147483909" r:id="rId8"/>
    <p:sldLayoutId id="2147483910" r:id="rId9"/>
    <p:sldLayoutId id="2147483911" r:id="rId10"/>
    <p:sldLayoutId id="214748391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3BED2-365F-389B-EA2D-C70B20AEA989}"/>
              </a:ext>
            </a:extLst>
          </p:cNvPr>
          <p:cNvSpPr>
            <a:spLocks noGrp="1"/>
          </p:cNvSpPr>
          <p:nvPr>
            <p:ph type="ctrTitle"/>
          </p:nvPr>
        </p:nvSpPr>
        <p:spPr>
          <a:xfrm>
            <a:off x="1524000" y="1113183"/>
            <a:ext cx="9144000" cy="2315818"/>
          </a:xfrm>
        </p:spPr>
        <p:txBody>
          <a:bodyPr>
            <a:normAutofit fontScale="90000"/>
          </a:bodyPr>
          <a:lstStyle/>
          <a:p>
            <a:r>
              <a:rPr lang="en-US"/>
              <a:t>SRIRAM ENGINEERING COLLEGE</a:t>
            </a:r>
            <a:br>
              <a:rPr lang="en-US"/>
            </a:br>
            <a:br>
              <a:rPr lang="en-US"/>
            </a:br>
            <a:r>
              <a:rPr lang="en-US" sz="4000"/>
              <a:t>SCHOOL OF COMPUTER SCIENCE AND ENGINEERING</a:t>
            </a:r>
            <a:br>
              <a:rPr lang="en-US"/>
            </a:br>
            <a:endParaRPr lang="en-IN" dirty="0"/>
          </a:p>
        </p:txBody>
      </p:sp>
      <p:sp>
        <p:nvSpPr>
          <p:cNvPr id="3" name="Subtitle 2">
            <a:extLst>
              <a:ext uri="{FF2B5EF4-FFF2-40B4-BE49-F238E27FC236}">
                <a16:creationId xmlns:a16="http://schemas.microsoft.com/office/drawing/2014/main" id="{A557DA4F-233C-3745-FB34-CBC0231EFF70}"/>
              </a:ext>
            </a:extLst>
          </p:cNvPr>
          <p:cNvSpPr>
            <a:spLocks noGrp="1"/>
          </p:cNvSpPr>
          <p:nvPr>
            <p:ph type="subTitle" idx="1"/>
          </p:nvPr>
        </p:nvSpPr>
        <p:spPr>
          <a:xfrm>
            <a:off x="2428567" y="3429000"/>
            <a:ext cx="7531509" cy="2412460"/>
          </a:xfrm>
        </p:spPr>
        <p:txBody>
          <a:bodyPr>
            <a:normAutofit fontScale="25000" lnSpcReduction="20000"/>
          </a:bodyPr>
          <a:lstStyle/>
          <a:p>
            <a:r>
              <a:rPr lang="en-US" sz="6200" dirty="0"/>
              <a:t>TEAM MEMBERS:</a:t>
            </a:r>
          </a:p>
          <a:p>
            <a:r>
              <a:rPr lang="en-IN" sz="6200" dirty="0"/>
              <a:t>1.Archana.A   - Reg.No:112621104001</a:t>
            </a:r>
          </a:p>
          <a:p>
            <a:r>
              <a:rPr lang="en-IN" sz="6200" dirty="0"/>
              <a:t>2.Keerthana.B - </a:t>
            </a:r>
            <a:r>
              <a:rPr lang="en-IN" sz="6200" dirty="0" err="1"/>
              <a:t>Reg.No</a:t>
            </a:r>
            <a:r>
              <a:rPr lang="en-IN" sz="6200" dirty="0"/>
              <a:t>: 112621104011</a:t>
            </a:r>
          </a:p>
          <a:p>
            <a:r>
              <a:rPr lang="en-IN" sz="6200" dirty="0"/>
              <a:t>3.Venmathi.R - </a:t>
            </a:r>
            <a:r>
              <a:rPr lang="en-IN" sz="6200" dirty="0" err="1"/>
              <a:t>Reg.No</a:t>
            </a:r>
            <a:r>
              <a:rPr lang="en-IN" sz="6200" dirty="0"/>
              <a:t>: 112621104024  </a:t>
            </a:r>
          </a:p>
          <a:p>
            <a:r>
              <a:rPr lang="en-IN" sz="6200" dirty="0"/>
              <a:t>  </a:t>
            </a:r>
          </a:p>
          <a:p>
            <a:endParaRPr lang="en-IN" dirty="0"/>
          </a:p>
          <a:p>
            <a:r>
              <a:rPr lang="en-IN" sz="7400" dirty="0"/>
              <a:t>PROJECT GUIDE:</a:t>
            </a:r>
          </a:p>
          <a:p>
            <a:r>
              <a:rPr lang="en-IN" sz="7400" dirty="0"/>
              <a:t>Ms. S. Sowmiya – </a:t>
            </a:r>
            <a:r>
              <a:rPr lang="en-IN" sz="7400" dirty="0" err="1"/>
              <a:t>Asst.professor</a:t>
            </a:r>
            <a:r>
              <a:rPr lang="en-IN" sz="7400" dirty="0"/>
              <a:t>/AI&amp;DS</a:t>
            </a:r>
          </a:p>
        </p:txBody>
      </p:sp>
    </p:spTree>
    <p:extLst>
      <p:ext uri="{BB962C8B-B14F-4D97-AF65-F5344CB8AC3E}">
        <p14:creationId xmlns:p14="http://schemas.microsoft.com/office/powerpoint/2010/main" val="29020769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3956E-F75B-E625-2243-B7B930CD64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BCDF83-5185-95CD-BD31-C1BFD0454864}"/>
              </a:ext>
            </a:extLst>
          </p:cNvPr>
          <p:cNvSpPr>
            <a:spLocks noGrp="1"/>
          </p:cNvSpPr>
          <p:nvPr>
            <p:ph type="title"/>
          </p:nvPr>
        </p:nvSpPr>
        <p:spPr>
          <a:xfrm>
            <a:off x="516836" y="168965"/>
            <a:ext cx="12112486" cy="1034706"/>
          </a:xfrm>
        </p:spPr>
        <p:txBody>
          <a:bodyPr/>
          <a:lstStyle/>
          <a:p>
            <a:r>
              <a:rPr lang="en-US" dirty="0"/>
              <a:t>Admin Authentication:</a:t>
            </a:r>
            <a:endParaRPr lang="en-IN" dirty="0"/>
          </a:p>
        </p:txBody>
      </p:sp>
      <p:pic>
        <p:nvPicPr>
          <p:cNvPr id="10" name="Content Placeholder 9">
            <a:extLst>
              <a:ext uri="{FF2B5EF4-FFF2-40B4-BE49-F238E27FC236}">
                <a16:creationId xmlns:a16="http://schemas.microsoft.com/office/drawing/2014/main" id="{237BB742-1C47-BD61-C90E-8A0D7235192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74858" y="1342416"/>
            <a:ext cx="9642283" cy="5126477"/>
          </a:xfrm>
        </p:spPr>
      </p:pic>
    </p:spTree>
    <p:extLst>
      <p:ext uri="{BB962C8B-B14F-4D97-AF65-F5344CB8AC3E}">
        <p14:creationId xmlns:p14="http://schemas.microsoft.com/office/powerpoint/2010/main" val="42942724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99E27-1512-3FB8-5F11-DF84626354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DDF37A-D17D-D9CD-6C9C-60505DB994D4}"/>
              </a:ext>
            </a:extLst>
          </p:cNvPr>
          <p:cNvSpPr>
            <a:spLocks noGrp="1"/>
          </p:cNvSpPr>
          <p:nvPr>
            <p:ph type="title"/>
          </p:nvPr>
        </p:nvSpPr>
        <p:spPr>
          <a:xfrm>
            <a:off x="516836" y="168965"/>
            <a:ext cx="12112486" cy="1034706"/>
          </a:xfrm>
        </p:spPr>
        <p:txBody>
          <a:bodyPr/>
          <a:lstStyle/>
          <a:p>
            <a:r>
              <a:rPr lang="en-US" dirty="0"/>
              <a:t>Admin Authentication:</a:t>
            </a:r>
            <a:endParaRPr lang="en-IN" dirty="0"/>
          </a:p>
        </p:txBody>
      </p:sp>
      <p:pic>
        <p:nvPicPr>
          <p:cNvPr id="5" name="Content Placeholder 4">
            <a:extLst>
              <a:ext uri="{FF2B5EF4-FFF2-40B4-BE49-F238E27FC236}">
                <a16:creationId xmlns:a16="http://schemas.microsoft.com/office/drawing/2014/main" id="{F30990E8-3AC4-4503-7CB6-CA283FD32E4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04875" y="1585610"/>
            <a:ext cx="8739188" cy="4756824"/>
          </a:xfrm>
        </p:spPr>
      </p:pic>
    </p:spTree>
    <p:extLst>
      <p:ext uri="{BB962C8B-B14F-4D97-AF65-F5344CB8AC3E}">
        <p14:creationId xmlns:p14="http://schemas.microsoft.com/office/powerpoint/2010/main" val="777452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727EFB6-0376-A615-B34B-B5FBB91F6329}"/>
              </a:ext>
            </a:extLst>
          </p:cNvPr>
          <p:cNvSpPr>
            <a:spLocks noGrp="1"/>
          </p:cNvSpPr>
          <p:nvPr>
            <p:ph type="title"/>
          </p:nvPr>
        </p:nvSpPr>
        <p:spPr/>
        <p:txBody>
          <a:bodyPr>
            <a:normAutofit/>
          </a:bodyPr>
          <a:lstStyle/>
          <a:p>
            <a:r>
              <a:rPr lang="en-US" sz="3600" b="1" dirty="0"/>
              <a:t>BACKEND: PYTHON   </a:t>
            </a:r>
            <a:endParaRPr lang="en-IN" sz="3600" b="1" dirty="0"/>
          </a:p>
        </p:txBody>
      </p:sp>
      <p:pic>
        <p:nvPicPr>
          <p:cNvPr id="3" name="Picture 2">
            <a:extLst>
              <a:ext uri="{FF2B5EF4-FFF2-40B4-BE49-F238E27FC236}">
                <a16:creationId xmlns:a16="http://schemas.microsoft.com/office/drawing/2014/main" id="{C755AA1F-9818-E48C-DA1A-5F7F12BC1A18}"/>
              </a:ext>
            </a:extLst>
          </p:cNvPr>
          <p:cNvPicPr>
            <a:picLocks noChangeAspect="1"/>
          </p:cNvPicPr>
          <p:nvPr/>
        </p:nvPicPr>
        <p:blipFill>
          <a:blip r:embed="rId2"/>
          <a:stretch>
            <a:fillRect/>
          </a:stretch>
        </p:blipFill>
        <p:spPr>
          <a:xfrm>
            <a:off x="330740" y="1429966"/>
            <a:ext cx="11274358" cy="5269284"/>
          </a:xfrm>
          <a:prstGeom prst="rect">
            <a:avLst/>
          </a:prstGeom>
        </p:spPr>
      </p:pic>
    </p:spTree>
    <p:extLst>
      <p:ext uri="{BB962C8B-B14F-4D97-AF65-F5344CB8AC3E}">
        <p14:creationId xmlns:p14="http://schemas.microsoft.com/office/powerpoint/2010/main" val="4682572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56F15B-7376-4E35-8D63-D17869D37D3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4EBE0E1-A549-58BC-1443-0E546BDC023E}"/>
              </a:ext>
            </a:extLst>
          </p:cNvPr>
          <p:cNvSpPr>
            <a:spLocks noGrp="1"/>
          </p:cNvSpPr>
          <p:nvPr>
            <p:ph type="title"/>
          </p:nvPr>
        </p:nvSpPr>
        <p:spPr/>
        <p:txBody>
          <a:bodyPr>
            <a:normAutofit/>
          </a:bodyPr>
          <a:lstStyle/>
          <a:p>
            <a:r>
              <a:rPr lang="en-US" sz="3600" b="1" dirty="0"/>
              <a:t>DJANGO FRAMEWORK:</a:t>
            </a:r>
            <a:endParaRPr lang="en-IN" sz="3600" b="1" dirty="0"/>
          </a:p>
        </p:txBody>
      </p:sp>
      <p:pic>
        <p:nvPicPr>
          <p:cNvPr id="8" name="Picture 7">
            <a:extLst>
              <a:ext uri="{FF2B5EF4-FFF2-40B4-BE49-F238E27FC236}">
                <a16:creationId xmlns:a16="http://schemas.microsoft.com/office/drawing/2014/main" id="{50FABB84-E897-7F7E-A45B-C6CA35DC05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012" y="1527242"/>
            <a:ext cx="11371635" cy="4795737"/>
          </a:xfrm>
          <a:prstGeom prst="rect">
            <a:avLst/>
          </a:prstGeom>
        </p:spPr>
      </p:pic>
    </p:spTree>
    <p:extLst>
      <p:ext uri="{BB962C8B-B14F-4D97-AF65-F5344CB8AC3E}">
        <p14:creationId xmlns:p14="http://schemas.microsoft.com/office/powerpoint/2010/main" val="2960325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C29A2-D010-74EF-849D-85836E9CC89F}"/>
              </a:ext>
            </a:extLst>
          </p:cNvPr>
          <p:cNvSpPr>
            <a:spLocks noGrp="1"/>
          </p:cNvSpPr>
          <p:nvPr>
            <p:ph type="title"/>
          </p:nvPr>
        </p:nvSpPr>
        <p:spPr>
          <a:xfrm>
            <a:off x="566530" y="233464"/>
            <a:ext cx="10787270" cy="1264596"/>
          </a:xfrm>
        </p:spPr>
        <p:txBody>
          <a:bodyPr>
            <a:noAutofit/>
          </a:bodyPr>
          <a:lstStyle/>
          <a:p>
            <a:r>
              <a:rPr lang="en-US" sz="3600" dirty="0"/>
              <a:t>IMAGE PROCESSING AND ACQUISTION:</a:t>
            </a:r>
            <a:br>
              <a:rPr lang="en-US" sz="3600" dirty="0"/>
            </a:br>
            <a:br>
              <a:rPr lang="en-US" sz="3600" dirty="0"/>
            </a:br>
            <a:r>
              <a:rPr lang="en-US" sz="3600" dirty="0"/>
              <a:t>                                   KERAS MODEL </a:t>
            </a:r>
            <a:endParaRPr lang="en-IN" sz="3600" dirty="0"/>
          </a:p>
        </p:txBody>
      </p:sp>
      <p:pic>
        <p:nvPicPr>
          <p:cNvPr id="4" name="Picture 3">
            <a:extLst>
              <a:ext uri="{FF2B5EF4-FFF2-40B4-BE49-F238E27FC236}">
                <a16:creationId xmlns:a16="http://schemas.microsoft.com/office/drawing/2014/main" id="{AF04B24B-8557-87AE-D420-012727DA8D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923" y="1916348"/>
            <a:ext cx="10993878" cy="4708188"/>
          </a:xfrm>
          <a:prstGeom prst="rect">
            <a:avLst/>
          </a:prstGeom>
        </p:spPr>
      </p:pic>
    </p:spTree>
    <p:extLst>
      <p:ext uri="{BB962C8B-B14F-4D97-AF65-F5344CB8AC3E}">
        <p14:creationId xmlns:p14="http://schemas.microsoft.com/office/powerpoint/2010/main" val="4108178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D8C143-2E4D-A47E-8ADE-7E82676A16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FC20A7-D684-62CB-E09A-0FCBB6BD04EA}"/>
              </a:ext>
            </a:extLst>
          </p:cNvPr>
          <p:cNvSpPr>
            <a:spLocks noGrp="1"/>
          </p:cNvSpPr>
          <p:nvPr>
            <p:ph type="title"/>
          </p:nvPr>
        </p:nvSpPr>
        <p:spPr>
          <a:xfrm>
            <a:off x="566530" y="365125"/>
            <a:ext cx="10787270" cy="1325563"/>
          </a:xfrm>
        </p:spPr>
        <p:txBody>
          <a:bodyPr>
            <a:normAutofit fontScale="90000"/>
          </a:bodyPr>
          <a:lstStyle/>
          <a:p>
            <a:r>
              <a:rPr lang="en-US" sz="3600" dirty="0"/>
              <a:t>DATABASE </a:t>
            </a:r>
            <a:br>
              <a:rPr lang="en-US" sz="3600" dirty="0"/>
            </a:br>
            <a:br>
              <a:rPr lang="en-US" sz="3600" dirty="0"/>
            </a:br>
            <a:r>
              <a:rPr lang="en-US" sz="3600" dirty="0"/>
              <a:t>TEST AND TRAINED DATA :</a:t>
            </a:r>
            <a:endParaRPr lang="en-IN" sz="3600" dirty="0"/>
          </a:p>
        </p:txBody>
      </p:sp>
      <p:pic>
        <p:nvPicPr>
          <p:cNvPr id="4" name="Picture 3">
            <a:extLst>
              <a:ext uri="{FF2B5EF4-FFF2-40B4-BE49-F238E27FC236}">
                <a16:creationId xmlns:a16="http://schemas.microsoft.com/office/drawing/2014/main" id="{9840A29C-D1CB-3933-464F-FD8AEB253CA6}"/>
              </a:ext>
            </a:extLst>
          </p:cNvPr>
          <p:cNvPicPr>
            <a:picLocks noChangeAspect="1"/>
          </p:cNvPicPr>
          <p:nvPr/>
        </p:nvPicPr>
        <p:blipFill>
          <a:blip r:embed="rId2"/>
          <a:stretch>
            <a:fillRect/>
          </a:stretch>
        </p:blipFill>
        <p:spPr>
          <a:xfrm>
            <a:off x="252919" y="1916349"/>
            <a:ext cx="11177082" cy="4250988"/>
          </a:xfrm>
          <a:prstGeom prst="rect">
            <a:avLst/>
          </a:prstGeom>
        </p:spPr>
      </p:pic>
    </p:spTree>
    <p:extLst>
      <p:ext uri="{BB962C8B-B14F-4D97-AF65-F5344CB8AC3E}">
        <p14:creationId xmlns:p14="http://schemas.microsoft.com/office/powerpoint/2010/main" val="6614472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8D57B-AF49-2BDB-ECBD-41D4F974362D}"/>
              </a:ext>
            </a:extLst>
          </p:cNvPr>
          <p:cNvSpPr>
            <a:spLocks noGrp="1"/>
          </p:cNvSpPr>
          <p:nvPr>
            <p:ph type="title"/>
          </p:nvPr>
        </p:nvSpPr>
        <p:spPr/>
        <p:txBody>
          <a:bodyPr/>
          <a:lstStyle/>
          <a:p>
            <a:r>
              <a:rPr lang="en-US" dirty="0"/>
              <a:t>OUTPUT:</a:t>
            </a:r>
            <a:br>
              <a:rPr lang="en-US" dirty="0"/>
            </a:br>
            <a:endParaRPr lang="en-IN" dirty="0"/>
          </a:p>
        </p:txBody>
      </p:sp>
      <p:pic>
        <p:nvPicPr>
          <p:cNvPr id="4" name="Picture 3">
            <a:extLst>
              <a:ext uri="{FF2B5EF4-FFF2-40B4-BE49-F238E27FC236}">
                <a16:creationId xmlns:a16="http://schemas.microsoft.com/office/drawing/2014/main" id="{3E0030E2-C53E-19BF-06EE-048E16FB4F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472" y="1167319"/>
            <a:ext cx="11011711" cy="5252441"/>
          </a:xfrm>
          <a:prstGeom prst="rect">
            <a:avLst/>
          </a:prstGeom>
        </p:spPr>
      </p:pic>
    </p:spTree>
    <p:extLst>
      <p:ext uri="{BB962C8B-B14F-4D97-AF65-F5344CB8AC3E}">
        <p14:creationId xmlns:p14="http://schemas.microsoft.com/office/powerpoint/2010/main" val="14853682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B9AD20-4AF4-714E-26A1-0EA3578AF5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284" y="894945"/>
            <a:ext cx="11439729" cy="5325532"/>
          </a:xfrm>
          <a:prstGeom prst="rect">
            <a:avLst/>
          </a:prstGeom>
        </p:spPr>
      </p:pic>
    </p:spTree>
    <p:extLst>
      <p:ext uri="{BB962C8B-B14F-4D97-AF65-F5344CB8AC3E}">
        <p14:creationId xmlns:p14="http://schemas.microsoft.com/office/powerpoint/2010/main" val="33601611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38C843-2958-7270-44A8-E479494FEE7C}"/>
              </a:ext>
            </a:extLst>
          </p:cNvPr>
          <p:cNvSpPr>
            <a:spLocks noGrp="1"/>
          </p:cNvSpPr>
          <p:nvPr>
            <p:ph type="title"/>
          </p:nvPr>
        </p:nvSpPr>
        <p:spPr>
          <a:xfrm>
            <a:off x="838200" y="1152939"/>
            <a:ext cx="10515600" cy="1083365"/>
          </a:xfrm>
        </p:spPr>
        <p:txBody>
          <a:bodyPr>
            <a:normAutofit fontScale="90000"/>
          </a:bodyPr>
          <a:lstStyle/>
          <a:p>
            <a:r>
              <a:rPr lang="en-US" dirty="0"/>
              <a:t>REFERENCES:</a:t>
            </a:r>
            <a:br>
              <a:rPr lang="en-US" dirty="0"/>
            </a:br>
            <a:endParaRPr lang="en-IN" dirty="0"/>
          </a:p>
        </p:txBody>
      </p:sp>
      <p:sp>
        <p:nvSpPr>
          <p:cNvPr id="5" name="Content Placeholder 4">
            <a:extLst>
              <a:ext uri="{FF2B5EF4-FFF2-40B4-BE49-F238E27FC236}">
                <a16:creationId xmlns:a16="http://schemas.microsoft.com/office/drawing/2014/main" id="{5E070254-1F45-560B-C184-26B8DFAADF32}"/>
              </a:ext>
            </a:extLst>
          </p:cNvPr>
          <p:cNvSpPr>
            <a:spLocks noGrp="1"/>
          </p:cNvSpPr>
          <p:nvPr>
            <p:ph idx="1"/>
          </p:nvPr>
        </p:nvSpPr>
        <p:spPr/>
        <p:txBody>
          <a:bodyPr>
            <a:noAutofit/>
          </a:bodyPr>
          <a:lstStyle/>
          <a:p>
            <a:r>
              <a:rPr lang="en-IN" sz="2000" dirty="0">
                <a:effectLst/>
                <a:latin typeface="Times New Roman" panose="02020603050405020304" pitchFamily="18" charset="0"/>
                <a:ea typeface="Times New Roman" panose="02020603050405020304" pitchFamily="18" charset="0"/>
              </a:rPr>
              <a:t>N. Green, L. Zhang, and A. Yu, "Implementing Real-Time Engagement Detection in Virtual Learning Environments," </a:t>
            </a:r>
            <a:r>
              <a:rPr lang="en-IN" sz="2000" i="1" dirty="0">
                <a:effectLst/>
                <a:latin typeface="Times New Roman" panose="02020603050405020304" pitchFamily="18" charset="0"/>
                <a:ea typeface="Times New Roman" panose="02020603050405020304" pitchFamily="18" charset="0"/>
              </a:rPr>
              <a:t>International Journal of Computer-Assisted Learning</a:t>
            </a:r>
            <a:r>
              <a:rPr lang="en-IN" sz="2000" dirty="0">
                <a:effectLst/>
                <a:latin typeface="Times New Roman" panose="02020603050405020304" pitchFamily="18" charset="0"/>
                <a:ea typeface="Times New Roman" panose="02020603050405020304" pitchFamily="18" charset="0"/>
              </a:rPr>
              <a:t>, vol. 18, no. 4, pp. 192-205, 2020.</a:t>
            </a:r>
          </a:p>
          <a:p>
            <a:r>
              <a:rPr lang="en-IN" sz="2000" dirty="0">
                <a:effectLst/>
                <a:latin typeface="Times New Roman" panose="02020603050405020304" pitchFamily="18" charset="0"/>
                <a:ea typeface="Times New Roman" panose="02020603050405020304" pitchFamily="18" charset="0"/>
              </a:rPr>
              <a:t>R. Zhao and W. Li, "Behavioural Signal Processing for Engagement Detection in Educational Settings," </a:t>
            </a:r>
            <a:r>
              <a:rPr lang="en-IN" sz="2000" i="1" dirty="0">
                <a:effectLst/>
                <a:latin typeface="Times New Roman" panose="02020603050405020304" pitchFamily="18" charset="0"/>
                <a:ea typeface="Times New Roman" panose="02020603050405020304" pitchFamily="18" charset="0"/>
              </a:rPr>
              <a:t>Journal of Behavioural Psychology</a:t>
            </a:r>
            <a:r>
              <a:rPr lang="en-IN" sz="2000" dirty="0">
                <a:effectLst/>
                <a:latin typeface="Times New Roman" panose="02020603050405020304" pitchFamily="18" charset="0"/>
                <a:ea typeface="Times New Roman" panose="02020603050405020304" pitchFamily="18" charset="0"/>
              </a:rPr>
              <a:t>, vol. 35, no. 4, pp. 245-258, 2020.</a:t>
            </a:r>
          </a:p>
          <a:p>
            <a:r>
              <a:rPr lang="en-IN" sz="2000" dirty="0">
                <a:effectLst/>
                <a:latin typeface="Times New Roman" panose="02020603050405020304" pitchFamily="18" charset="0"/>
                <a:ea typeface="Times New Roman" panose="02020603050405020304" pitchFamily="18" charset="0"/>
              </a:rPr>
              <a:t>L. Parker and G. Hamilton, "A Review of Techniques for Tracking Attention and Engagement in Online Education," </a:t>
            </a:r>
            <a:r>
              <a:rPr lang="en-IN" sz="2000" i="1" dirty="0">
                <a:effectLst/>
                <a:latin typeface="Times New Roman" panose="02020603050405020304" pitchFamily="18" charset="0"/>
                <a:ea typeface="Times New Roman" panose="02020603050405020304" pitchFamily="18" charset="0"/>
              </a:rPr>
              <a:t>International Journal of Learning Technologies</a:t>
            </a:r>
            <a:r>
              <a:rPr lang="en-IN" sz="2000" dirty="0">
                <a:effectLst/>
                <a:latin typeface="Times New Roman" panose="02020603050405020304" pitchFamily="18" charset="0"/>
                <a:ea typeface="Times New Roman" panose="02020603050405020304" pitchFamily="18" charset="0"/>
              </a:rPr>
              <a:t>, vol. 26, no. 2, pp. 112-126, 2022.</a:t>
            </a:r>
          </a:p>
          <a:p>
            <a:pPr lvl="0" algn="just">
              <a:tabLst>
                <a:tab pos="269875" algn="l"/>
              </a:tabLst>
            </a:pPr>
            <a:r>
              <a:rPr lang="en-IN" sz="2000" dirty="0">
                <a:effectLst/>
                <a:latin typeface="Times New Roman" panose="02020603050405020304" pitchFamily="18" charset="0"/>
                <a:ea typeface="Times New Roman" panose="02020603050405020304" pitchFamily="18" charset="0"/>
              </a:rPr>
              <a:t>T. Walker, S. Davis, and A. Clark, "Machine Learning Approaches for Engagement Detection in E-Learning Platforms," </a:t>
            </a:r>
            <a:r>
              <a:rPr lang="en-IN" sz="2000" i="1" dirty="0">
                <a:effectLst/>
                <a:latin typeface="Times New Roman" panose="02020603050405020304" pitchFamily="18" charset="0"/>
                <a:ea typeface="Times New Roman" panose="02020603050405020304" pitchFamily="18" charset="0"/>
              </a:rPr>
              <a:t>Journal of Educational Systems and Technology</a:t>
            </a:r>
            <a:r>
              <a:rPr lang="en-IN" sz="2000" dirty="0">
                <a:effectLst/>
                <a:latin typeface="Times New Roman" panose="02020603050405020304" pitchFamily="18" charset="0"/>
                <a:ea typeface="Times New Roman" panose="02020603050405020304" pitchFamily="18" charset="0"/>
              </a:rPr>
              <a:t>, vol. 20, no. 5, pp. 223-235, 2021.</a:t>
            </a:r>
          </a:p>
          <a:p>
            <a:pPr algn="just">
              <a:tabLst>
                <a:tab pos="269875" algn="l"/>
              </a:tabLst>
            </a:pPr>
            <a:r>
              <a:rPr lang="en-IN" sz="2000" dirty="0">
                <a:effectLst/>
                <a:latin typeface="Times New Roman" panose="02020603050405020304" pitchFamily="18" charset="0"/>
                <a:ea typeface="Times New Roman" panose="02020603050405020304" pitchFamily="18" charset="0"/>
              </a:rPr>
              <a:t>J. Brown and P. White, "A Machine Learning Framework for Predicting Student Performance in Real-Time," </a:t>
            </a:r>
            <a:r>
              <a:rPr lang="en-IN" sz="2000" i="1" dirty="0">
                <a:effectLst/>
                <a:latin typeface="Times New Roman" panose="02020603050405020304" pitchFamily="18" charset="0"/>
                <a:ea typeface="Times New Roman" panose="02020603050405020304" pitchFamily="18" charset="0"/>
              </a:rPr>
              <a:t>Educational Data Science Journal</a:t>
            </a:r>
            <a:r>
              <a:rPr lang="en-IN" sz="2000" dirty="0">
                <a:effectLst/>
                <a:latin typeface="Times New Roman" panose="02020603050405020304" pitchFamily="18" charset="0"/>
                <a:ea typeface="Times New Roman" panose="02020603050405020304" pitchFamily="18" charset="0"/>
              </a:rPr>
              <a:t>, vol. 13, no. 5, pp. 200-213, 2021.</a:t>
            </a:r>
          </a:p>
          <a:p>
            <a:pPr marL="0" lvl="0" indent="0" algn="just">
              <a:buNone/>
              <a:tabLst>
                <a:tab pos="269875" algn="l"/>
              </a:tabLst>
            </a:pPr>
            <a:r>
              <a:rPr lang="en-IN" sz="20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IN" sz="2000" dirty="0"/>
          </a:p>
        </p:txBody>
      </p:sp>
    </p:spTree>
    <p:extLst>
      <p:ext uri="{BB962C8B-B14F-4D97-AF65-F5344CB8AC3E}">
        <p14:creationId xmlns:p14="http://schemas.microsoft.com/office/powerpoint/2010/main" val="3206414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75ADB-C08F-37AA-04A3-85F917CB0E50}"/>
              </a:ext>
            </a:extLst>
          </p:cNvPr>
          <p:cNvSpPr>
            <a:spLocks noGrp="1"/>
          </p:cNvSpPr>
          <p:nvPr>
            <p:ph type="title"/>
          </p:nvPr>
        </p:nvSpPr>
        <p:spPr>
          <a:xfrm>
            <a:off x="1651818" y="365125"/>
            <a:ext cx="9701981" cy="1640656"/>
          </a:xfrm>
        </p:spPr>
        <p:txBody>
          <a:bodyPr>
            <a:normAutofit/>
          </a:bodyPr>
          <a:lstStyle/>
          <a:p>
            <a:r>
              <a:rPr lang="en-US" sz="6600" b="1" dirty="0"/>
              <a:t>TITLE OF THE PROJECT</a:t>
            </a:r>
            <a:endParaRPr lang="en-IN" sz="6600" dirty="0"/>
          </a:p>
        </p:txBody>
      </p:sp>
      <p:sp>
        <p:nvSpPr>
          <p:cNvPr id="3" name="Content Placeholder 2">
            <a:extLst>
              <a:ext uri="{FF2B5EF4-FFF2-40B4-BE49-F238E27FC236}">
                <a16:creationId xmlns:a16="http://schemas.microsoft.com/office/drawing/2014/main" id="{D6797AA8-553D-180E-D4FB-F52283513A10}"/>
              </a:ext>
            </a:extLst>
          </p:cNvPr>
          <p:cNvSpPr>
            <a:spLocks noGrp="1"/>
          </p:cNvSpPr>
          <p:nvPr>
            <p:ph idx="1"/>
          </p:nvPr>
        </p:nvSpPr>
        <p:spPr>
          <a:xfrm>
            <a:off x="983226" y="2359742"/>
            <a:ext cx="10370574" cy="3817221"/>
          </a:xfrm>
        </p:spPr>
        <p:txBody>
          <a:bodyPr>
            <a:normAutofit/>
          </a:bodyPr>
          <a:lstStyle/>
          <a:p>
            <a:pPr marL="0" indent="0">
              <a:buNone/>
            </a:pPr>
            <a:r>
              <a:rPr lang="en-US" sz="5400" b="1" dirty="0"/>
              <a:t>STUDENTS LISTENING PREDICTION IN CLASS USING DJANGO- FRAMEWORK .</a:t>
            </a:r>
            <a:endParaRPr lang="en-IN" sz="5400" b="1" dirty="0"/>
          </a:p>
        </p:txBody>
      </p:sp>
    </p:spTree>
    <p:extLst>
      <p:ext uri="{BB962C8B-B14F-4D97-AF65-F5344CB8AC3E}">
        <p14:creationId xmlns:p14="http://schemas.microsoft.com/office/powerpoint/2010/main" val="12450766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A0A16-DC26-956D-2887-D713E23EE3EE}"/>
              </a:ext>
            </a:extLst>
          </p:cNvPr>
          <p:cNvSpPr>
            <a:spLocks noGrp="1"/>
          </p:cNvSpPr>
          <p:nvPr>
            <p:ph type="title"/>
          </p:nvPr>
        </p:nvSpPr>
        <p:spPr/>
        <p:txBody>
          <a:bodyPr/>
          <a:lstStyle/>
          <a:p>
            <a:r>
              <a:rPr lang="en-US" dirty="0"/>
              <a:t>Literature Review:</a:t>
            </a:r>
            <a:endParaRPr lang="en-IN" dirty="0"/>
          </a:p>
        </p:txBody>
      </p:sp>
      <p:sp>
        <p:nvSpPr>
          <p:cNvPr id="3" name="Content Placeholder 2">
            <a:extLst>
              <a:ext uri="{FF2B5EF4-FFF2-40B4-BE49-F238E27FC236}">
                <a16:creationId xmlns:a16="http://schemas.microsoft.com/office/drawing/2014/main" id="{1F5CE471-299E-D090-1E67-7B2B3CE9EE4B}"/>
              </a:ext>
            </a:extLst>
          </p:cNvPr>
          <p:cNvSpPr>
            <a:spLocks noGrp="1"/>
          </p:cNvSpPr>
          <p:nvPr>
            <p:ph idx="1"/>
          </p:nvPr>
        </p:nvSpPr>
        <p:spPr>
          <a:xfrm>
            <a:off x="710380" y="1569986"/>
            <a:ext cx="10515600" cy="4351338"/>
          </a:xfrm>
        </p:spPr>
        <p:txBody>
          <a:bodyPr>
            <a:normAutofit/>
          </a:bodyPr>
          <a:lstStyle/>
          <a:p>
            <a:pPr marL="514350" indent="-514350">
              <a:buFont typeface="+mj-lt"/>
              <a:buAutoNum type="arabicPeriod"/>
            </a:pPr>
            <a:r>
              <a:rPr lang="en-IN" sz="2000" dirty="0">
                <a:effectLst/>
                <a:latin typeface="Times New Roman" panose="02020603050405020304" pitchFamily="18" charset="0"/>
                <a:ea typeface="Times New Roman" panose="02020603050405020304" pitchFamily="18" charset="0"/>
              </a:rPr>
              <a:t>B. Wilson, M. Thomas, and K. Green, "A Review of Plagiarism Detection Techniques Using Natural Language Processing," </a:t>
            </a:r>
            <a:r>
              <a:rPr lang="en-IN" sz="2000" i="1" dirty="0">
                <a:effectLst/>
                <a:latin typeface="Times New Roman" panose="02020603050405020304" pitchFamily="18" charset="0"/>
                <a:ea typeface="Times New Roman" panose="02020603050405020304" pitchFamily="18" charset="0"/>
              </a:rPr>
              <a:t>International Journal of Computer Science and Information Security (IJCSIS)</a:t>
            </a:r>
            <a:r>
              <a:rPr lang="en-IN" sz="2000" dirty="0">
                <a:effectLst/>
                <a:latin typeface="Times New Roman" panose="02020603050405020304" pitchFamily="18" charset="0"/>
                <a:ea typeface="Times New Roman" panose="02020603050405020304" pitchFamily="18" charset="0"/>
              </a:rPr>
              <a:t>, vol. 18, no. 4, pp. 112-125, 2023.</a:t>
            </a:r>
          </a:p>
          <a:p>
            <a:pPr marL="514350" indent="-514350">
              <a:buFont typeface="+mj-lt"/>
              <a:buAutoNum type="arabicPeriod"/>
            </a:pPr>
            <a:r>
              <a:rPr lang="en-IN" sz="2000" dirty="0">
                <a:effectLst/>
                <a:latin typeface="Times New Roman" panose="02020603050405020304" pitchFamily="18" charset="0"/>
                <a:ea typeface="Times New Roman" panose="02020603050405020304" pitchFamily="18" charset="0"/>
              </a:rPr>
              <a:t>A. Smith, J. Johnson, and L. Miller, "Machine Learning for Predicting Student Engagement in Online Education," </a:t>
            </a:r>
            <a:r>
              <a:rPr lang="en-IN" sz="2000" i="1" dirty="0">
                <a:effectLst/>
                <a:latin typeface="Times New Roman" panose="02020603050405020304" pitchFamily="18" charset="0"/>
                <a:ea typeface="Times New Roman" panose="02020603050405020304" pitchFamily="18" charset="0"/>
              </a:rPr>
              <a:t>Journal of Educational Technology</a:t>
            </a:r>
            <a:r>
              <a:rPr lang="en-IN" sz="2000" dirty="0">
                <a:effectLst/>
                <a:latin typeface="Times New Roman" panose="02020603050405020304" pitchFamily="18" charset="0"/>
                <a:ea typeface="Times New Roman" panose="02020603050405020304" pitchFamily="18" charset="0"/>
              </a:rPr>
              <a:t>, vol. 25, no. 2, pp. 67-80, 2022.</a:t>
            </a:r>
          </a:p>
          <a:p>
            <a:pPr marL="514350" indent="-514350">
              <a:buFont typeface="+mj-lt"/>
              <a:buAutoNum type="arabicPeriod"/>
            </a:pPr>
            <a:r>
              <a:rPr lang="en-IN" sz="2000" dirty="0">
                <a:effectLst/>
                <a:latin typeface="Times New Roman" panose="02020603050405020304" pitchFamily="18" charset="0"/>
                <a:ea typeface="Times New Roman" panose="02020603050405020304" pitchFamily="18" charset="0"/>
              </a:rPr>
              <a:t>S. Kumar, M. Patel, and R. Desai, "Real-Time Face Recognition Using Deep Learning for Enhanced Student Interaction," </a:t>
            </a:r>
            <a:r>
              <a:rPr lang="en-IN" sz="2000" i="1" dirty="0">
                <a:effectLst/>
                <a:latin typeface="Times New Roman" panose="02020603050405020304" pitchFamily="18" charset="0"/>
                <a:ea typeface="Times New Roman" panose="02020603050405020304" pitchFamily="18" charset="0"/>
              </a:rPr>
              <a:t>Journal of Image Processing and Computer Vision</a:t>
            </a:r>
            <a:r>
              <a:rPr lang="en-IN" sz="2000" dirty="0">
                <a:effectLst/>
                <a:latin typeface="Times New Roman" panose="02020603050405020304" pitchFamily="18" charset="0"/>
                <a:ea typeface="Times New Roman" panose="02020603050405020304" pitchFamily="18" charset="0"/>
              </a:rPr>
              <a:t>, vol. 20, no. 1, pp. 45-59, 2021.</a:t>
            </a:r>
          </a:p>
          <a:p>
            <a:pPr marL="514350" indent="-514350">
              <a:buFont typeface="+mj-lt"/>
              <a:buAutoNum type="arabicPeriod"/>
            </a:pPr>
            <a:r>
              <a:rPr lang="en-IN" sz="2000" dirty="0">
                <a:effectLst/>
                <a:latin typeface="Times New Roman" panose="02020603050405020304" pitchFamily="18" charset="0"/>
                <a:ea typeface="Times New Roman" panose="02020603050405020304" pitchFamily="18" charset="0"/>
              </a:rPr>
              <a:t>P. Chen and J. Zhang, "Eye Tracking Technology in Education: A Review of Current Applications," </a:t>
            </a:r>
            <a:r>
              <a:rPr lang="en-IN" sz="2000" i="1" dirty="0">
                <a:effectLst/>
                <a:latin typeface="Times New Roman" panose="02020603050405020304" pitchFamily="18" charset="0"/>
                <a:ea typeface="Times New Roman" panose="02020603050405020304" pitchFamily="18" charset="0"/>
              </a:rPr>
              <a:t>Educational Psychology Review</a:t>
            </a:r>
            <a:r>
              <a:rPr lang="en-IN" sz="2000" dirty="0">
                <a:effectLst/>
                <a:latin typeface="Times New Roman" panose="02020603050405020304" pitchFamily="18" charset="0"/>
                <a:ea typeface="Times New Roman" panose="02020603050405020304" pitchFamily="18" charset="0"/>
              </a:rPr>
              <a:t>, vol. 36, no. 3, pp. 209-222, 2021.</a:t>
            </a:r>
          </a:p>
          <a:p>
            <a:pPr marL="514350" indent="-514350">
              <a:buFont typeface="+mj-lt"/>
              <a:buAutoNum type="arabicPeriod"/>
            </a:pPr>
            <a:r>
              <a:rPr lang="en-IN" sz="2000" dirty="0">
                <a:effectLst/>
                <a:latin typeface="Times New Roman" panose="02020603050405020304" pitchFamily="18" charset="0"/>
                <a:ea typeface="Times New Roman" panose="02020603050405020304" pitchFamily="18" charset="0"/>
              </a:rPr>
              <a:t>M. Turner and H. Lewis, "Automated Analysis of Student Engagement in Virtual Learning Environments Using Facial Expressions," </a:t>
            </a:r>
            <a:r>
              <a:rPr lang="en-IN" sz="2000" i="1" dirty="0">
                <a:effectLst/>
                <a:latin typeface="Times New Roman" panose="02020603050405020304" pitchFamily="18" charset="0"/>
                <a:ea typeface="Times New Roman" panose="02020603050405020304" pitchFamily="18" charset="0"/>
              </a:rPr>
              <a:t>International Journal of AI in Education</a:t>
            </a:r>
            <a:r>
              <a:rPr lang="en-IN" sz="2000" dirty="0">
                <a:effectLst/>
                <a:latin typeface="Times New Roman" panose="02020603050405020304" pitchFamily="18" charset="0"/>
                <a:ea typeface="Times New Roman" panose="02020603050405020304" pitchFamily="18" charset="0"/>
              </a:rPr>
              <a:t>, vol. 24, no. 1, pp. 80-91, 2022.</a:t>
            </a:r>
          </a:p>
          <a:p>
            <a:pPr marL="514350" indent="-514350">
              <a:buFont typeface="+mj-lt"/>
              <a:buAutoNum type="arabicPeriod"/>
            </a:pPr>
            <a:endParaRPr lang="en-IN" dirty="0"/>
          </a:p>
        </p:txBody>
      </p:sp>
    </p:spTree>
    <p:extLst>
      <p:ext uri="{BB962C8B-B14F-4D97-AF65-F5344CB8AC3E}">
        <p14:creationId xmlns:p14="http://schemas.microsoft.com/office/powerpoint/2010/main" val="3840905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3D9AA-D0E1-7104-4048-B9A299272D35}"/>
              </a:ext>
            </a:extLst>
          </p:cNvPr>
          <p:cNvSpPr>
            <a:spLocks noGrp="1"/>
          </p:cNvSpPr>
          <p:nvPr>
            <p:ph type="title"/>
          </p:nvPr>
        </p:nvSpPr>
        <p:spPr/>
        <p:txBody>
          <a:bodyPr/>
          <a:lstStyle/>
          <a:p>
            <a:r>
              <a:rPr lang="en-US" dirty="0"/>
              <a:t>Existing System:</a:t>
            </a:r>
            <a:endParaRPr lang="en-IN" dirty="0"/>
          </a:p>
        </p:txBody>
      </p:sp>
      <p:sp>
        <p:nvSpPr>
          <p:cNvPr id="3" name="Content Placeholder 2">
            <a:extLst>
              <a:ext uri="{FF2B5EF4-FFF2-40B4-BE49-F238E27FC236}">
                <a16:creationId xmlns:a16="http://schemas.microsoft.com/office/drawing/2014/main" id="{3A68D1B2-51E4-CC5D-1045-C71699DCD9D8}"/>
              </a:ext>
            </a:extLst>
          </p:cNvPr>
          <p:cNvSpPr>
            <a:spLocks noGrp="1"/>
          </p:cNvSpPr>
          <p:nvPr>
            <p:ph idx="1"/>
          </p:nvPr>
        </p:nvSpPr>
        <p:spPr>
          <a:xfrm>
            <a:off x="651388" y="1510993"/>
            <a:ext cx="10515600" cy="4351338"/>
          </a:xfrm>
        </p:spPr>
        <p:txBody>
          <a:bodyPr>
            <a:normAutofit/>
          </a:bodyPr>
          <a:lstStyle/>
          <a:p>
            <a:pPr>
              <a:buFont typeface="Wingdings" panose="05000000000000000000" pitchFamily="2" charset="2"/>
              <a:buChar char="Ø"/>
            </a:pPr>
            <a:r>
              <a:rPr lang="en-US" sz="2800" b="0" i="0" dirty="0">
                <a:solidFill>
                  <a:schemeClr val="tx1">
                    <a:lumMod val="95000"/>
                  </a:schemeClr>
                </a:solidFill>
                <a:effectLst/>
                <a:latin typeface="+mj-lt"/>
              </a:rPr>
              <a:t>Many educational institutions use Learning Management Systems (LMS) like Moodle, Canvas, or Blackboard to track student engagement through attendance, participation in discussions, and assignment submissions.</a:t>
            </a:r>
          </a:p>
          <a:p>
            <a:pPr>
              <a:buFont typeface="Wingdings" panose="05000000000000000000" pitchFamily="2" charset="2"/>
              <a:buChar char="Ø"/>
            </a:pPr>
            <a:r>
              <a:rPr lang="en-US" sz="1600" b="0" i="0" dirty="0">
                <a:solidFill>
                  <a:schemeClr val="tx1">
                    <a:lumMod val="95000"/>
                  </a:schemeClr>
                </a:solidFill>
                <a:effectLst/>
                <a:latin typeface="__Inter_d65c78"/>
              </a:rPr>
              <a:t> </a:t>
            </a:r>
            <a:r>
              <a:rPr lang="en-US" sz="2800" b="0" i="0" dirty="0">
                <a:solidFill>
                  <a:schemeClr val="tx1">
                    <a:lumMod val="95000"/>
                  </a:schemeClr>
                </a:solidFill>
                <a:effectLst/>
                <a:latin typeface="+mj-lt"/>
              </a:rPr>
              <a:t>Various academic studies have developed machine learning models to predict patterns and trends in student behavior, allowing educators to intervene when students are likely to disengage.</a:t>
            </a:r>
          </a:p>
          <a:p>
            <a:pPr>
              <a:buFont typeface="Wingdings" panose="05000000000000000000" pitchFamily="2" charset="2"/>
              <a:buChar char="Ø"/>
            </a:pPr>
            <a:r>
              <a:rPr lang="en-US" sz="2800" b="0" i="0" dirty="0">
                <a:solidFill>
                  <a:schemeClr val="tx1">
                    <a:lumMod val="95000"/>
                  </a:schemeClr>
                </a:solidFill>
                <a:effectLst/>
                <a:latin typeface="+mj-lt"/>
              </a:rPr>
              <a:t>Django-based applications that focus on specific aspects of student engagement, can provide dashboards for educators to visualize student engagement metrics and generate reports.</a:t>
            </a:r>
            <a:endParaRPr lang="en-US" sz="2800" dirty="0">
              <a:solidFill>
                <a:schemeClr val="tx1">
                  <a:lumMod val="95000"/>
                </a:schemeClr>
              </a:solidFill>
              <a:latin typeface="+mj-lt"/>
            </a:endParaRPr>
          </a:p>
          <a:p>
            <a:endParaRPr lang="en-IN" dirty="0"/>
          </a:p>
        </p:txBody>
      </p:sp>
    </p:spTree>
    <p:extLst>
      <p:ext uri="{BB962C8B-B14F-4D97-AF65-F5344CB8AC3E}">
        <p14:creationId xmlns:p14="http://schemas.microsoft.com/office/powerpoint/2010/main" val="8790105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1E47DD-6477-5E61-07D4-4050E3EB24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CB08A3-A503-1356-27C0-31A8F52D143B}"/>
              </a:ext>
            </a:extLst>
          </p:cNvPr>
          <p:cNvSpPr>
            <a:spLocks noGrp="1"/>
          </p:cNvSpPr>
          <p:nvPr>
            <p:ph type="title"/>
          </p:nvPr>
        </p:nvSpPr>
        <p:spPr>
          <a:xfrm>
            <a:off x="838200" y="365126"/>
            <a:ext cx="10515600" cy="814746"/>
          </a:xfrm>
        </p:spPr>
        <p:txBody>
          <a:bodyPr/>
          <a:lstStyle/>
          <a:p>
            <a:r>
              <a:rPr lang="en-US" dirty="0"/>
              <a:t>Proposed System:</a:t>
            </a:r>
            <a:endParaRPr lang="en-IN" dirty="0"/>
          </a:p>
        </p:txBody>
      </p:sp>
      <p:sp>
        <p:nvSpPr>
          <p:cNvPr id="3" name="Content Placeholder 2">
            <a:extLst>
              <a:ext uri="{FF2B5EF4-FFF2-40B4-BE49-F238E27FC236}">
                <a16:creationId xmlns:a16="http://schemas.microsoft.com/office/drawing/2014/main" id="{4643281D-442B-40FC-23CD-D60064540414}"/>
              </a:ext>
            </a:extLst>
          </p:cNvPr>
          <p:cNvSpPr>
            <a:spLocks noGrp="1"/>
          </p:cNvSpPr>
          <p:nvPr>
            <p:ph idx="1"/>
          </p:nvPr>
        </p:nvSpPr>
        <p:spPr>
          <a:xfrm>
            <a:off x="651388" y="1111045"/>
            <a:ext cx="10515600" cy="4751286"/>
          </a:xfrm>
        </p:spPr>
        <p:txBody>
          <a:bodyPr>
            <a:noAutofit/>
          </a:bodyPr>
          <a:lstStyle/>
          <a:p>
            <a:pPr>
              <a:buFont typeface="Wingdings" panose="05000000000000000000" pitchFamily="2" charset="2"/>
              <a:buChar char="§"/>
            </a:pPr>
            <a:r>
              <a:rPr lang="en-US" b="1" dirty="0">
                <a:solidFill>
                  <a:schemeClr val="tx1">
                    <a:lumMod val="95000"/>
                  </a:schemeClr>
                </a:solidFill>
                <a:latin typeface="+mj-lt"/>
              </a:rPr>
              <a:t>Machine Learning Algorithm</a:t>
            </a:r>
            <a:r>
              <a:rPr lang="en-US" dirty="0">
                <a:solidFill>
                  <a:schemeClr val="tx1">
                    <a:lumMod val="95000"/>
                  </a:schemeClr>
                </a:solidFill>
                <a:latin typeface="+mj-lt"/>
              </a:rPr>
              <a:t>: LSTM(Long-Short Term Memory) </a:t>
            </a:r>
            <a:r>
              <a:rPr lang="en-US" b="0" i="0" dirty="0">
                <a:solidFill>
                  <a:schemeClr val="tx1">
                    <a:lumMod val="95000"/>
                  </a:schemeClr>
                </a:solidFill>
                <a:effectLst/>
                <a:latin typeface="+mj-lt"/>
              </a:rPr>
              <a:t> a type of recurrent neural network (RNN) designed to learn from sequences of data. </a:t>
            </a:r>
          </a:p>
          <a:p>
            <a:pPr algn="l">
              <a:buFont typeface="Wingdings" panose="05000000000000000000" pitchFamily="2" charset="2"/>
              <a:buChar char="§"/>
            </a:pPr>
            <a:r>
              <a:rPr lang="en-US" b="1" dirty="0">
                <a:solidFill>
                  <a:schemeClr val="tx1">
                    <a:lumMod val="95000"/>
                  </a:schemeClr>
                </a:solidFill>
                <a:latin typeface="+mj-lt"/>
              </a:rPr>
              <a:t>Database</a:t>
            </a:r>
            <a:r>
              <a:rPr lang="en-US" dirty="0">
                <a:solidFill>
                  <a:schemeClr val="tx1">
                    <a:lumMod val="95000"/>
                  </a:schemeClr>
                </a:solidFill>
                <a:latin typeface="+mj-lt"/>
              </a:rPr>
              <a:t>: </a:t>
            </a:r>
            <a:r>
              <a:rPr lang="en-US" b="0" i="0" dirty="0">
                <a:solidFill>
                  <a:schemeClr val="tx1">
                    <a:lumMod val="95000"/>
                  </a:schemeClr>
                </a:solidFill>
                <a:effectLst/>
                <a:latin typeface="+mj-lt"/>
              </a:rPr>
              <a:t>MySQL to store student data, engagement metrics, and model predictions , ensuring data integrity and security through proper database management practices.</a:t>
            </a:r>
          </a:p>
          <a:p>
            <a:pPr algn="l">
              <a:buFont typeface="Wingdings" panose="05000000000000000000" pitchFamily="2" charset="2"/>
              <a:buChar char="§"/>
            </a:pPr>
            <a:r>
              <a:rPr lang="en-US" b="1" dirty="0">
                <a:solidFill>
                  <a:schemeClr val="tx1">
                    <a:lumMod val="95000"/>
                  </a:schemeClr>
                </a:solidFill>
                <a:latin typeface="+mj-lt"/>
              </a:rPr>
              <a:t>Frontend</a:t>
            </a:r>
            <a:r>
              <a:rPr lang="en-US" dirty="0">
                <a:solidFill>
                  <a:schemeClr val="tx1">
                    <a:lumMod val="95000"/>
                  </a:schemeClr>
                </a:solidFill>
                <a:latin typeface="+mj-lt"/>
              </a:rPr>
              <a:t>: </a:t>
            </a:r>
            <a:r>
              <a:rPr lang="en-US" b="0" i="0" dirty="0">
                <a:solidFill>
                  <a:schemeClr val="tx1">
                    <a:lumMod val="95000"/>
                  </a:schemeClr>
                </a:solidFill>
                <a:effectLst/>
                <a:latin typeface="+mj-lt"/>
              </a:rPr>
              <a:t>HTML, CSS, and JavaScript frameworks (e.g., React or Bootstrap) for a seamless user experience which include features such as dashboards, reports, and real-time feedback mechanisms.</a:t>
            </a:r>
          </a:p>
          <a:p>
            <a:pPr algn="l">
              <a:buFont typeface="Wingdings" panose="05000000000000000000" pitchFamily="2" charset="2"/>
              <a:buChar char="§"/>
            </a:pPr>
            <a:r>
              <a:rPr lang="en-US" b="1" dirty="0">
                <a:solidFill>
                  <a:schemeClr val="tx1">
                    <a:lumMod val="95000"/>
                  </a:schemeClr>
                </a:solidFill>
                <a:latin typeface="+mj-lt"/>
              </a:rPr>
              <a:t>Backend</a:t>
            </a:r>
            <a:r>
              <a:rPr lang="en-US" dirty="0">
                <a:solidFill>
                  <a:schemeClr val="tx1">
                    <a:lumMod val="95000"/>
                  </a:schemeClr>
                </a:solidFill>
                <a:latin typeface="+mj-lt"/>
              </a:rPr>
              <a:t>: </a:t>
            </a:r>
            <a:r>
              <a:rPr lang="en-US" b="0" i="0" dirty="0">
                <a:solidFill>
                  <a:schemeClr val="tx1">
                    <a:lumMod val="95000"/>
                  </a:schemeClr>
                </a:solidFill>
                <a:effectLst/>
                <a:latin typeface="+mj-lt"/>
              </a:rPr>
              <a:t>Django as the backend framework to handle data processing, model integration, and user management.</a:t>
            </a:r>
          </a:p>
          <a:p>
            <a:pPr algn="l">
              <a:buFont typeface="Arial" panose="020B0604020202020204" pitchFamily="34" charset="0"/>
              <a:buChar char="•"/>
            </a:pPr>
            <a:endParaRPr lang="en-US" b="0" i="0" dirty="0">
              <a:solidFill>
                <a:schemeClr val="tx1">
                  <a:lumMod val="95000"/>
                </a:schemeClr>
              </a:solidFill>
              <a:effectLst/>
              <a:latin typeface="+mj-lt"/>
            </a:endParaRPr>
          </a:p>
          <a:p>
            <a:endParaRPr lang="en-IN" sz="1400" dirty="0">
              <a:cs typeface="Arial" panose="020B0604020202020204" pitchFamily="34" charset="0"/>
            </a:endParaRPr>
          </a:p>
        </p:txBody>
      </p:sp>
    </p:spTree>
    <p:extLst>
      <p:ext uri="{BB962C8B-B14F-4D97-AF65-F5344CB8AC3E}">
        <p14:creationId xmlns:p14="http://schemas.microsoft.com/office/powerpoint/2010/main" val="33324221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4CD9C-F564-82CC-454C-3E3C5E015870}"/>
              </a:ext>
            </a:extLst>
          </p:cNvPr>
          <p:cNvSpPr>
            <a:spLocks noGrp="1"/>
          </p:cNvSpPr>
          <p:nvPr>
            <p:ph type="title"/>
          </p:nvPr>
        </p:nvSpPr>
        <p:spPr/>
        <p:txBody>
          <a:bodyPr/>
          <a:lstStyle/>
          <a:p>
            <a:r>
              <a:rPr lang="en-US" dirty="0"/>
              <a:t>ABSTRACT:</a:t>
            </a:r>
            <a:endParaRPr lang="en-IN" dirty="0"/>
          </a:p>
        </p:txBody>
      </p:sp>
      <p:sp>
        <p:nvSpPr>
          <p:cNvPr id="3" name="Content Placeholder 2">
            <a:extLst>
              <a:ext uri="{FF2B5EF4-FFF2-40B4-BE49-F238E27FC236}">
                <a16:creationId xmlns:a16="http://schemas.microsoft.com/office/drawing/2014/main" id="{F5142A56-D178-D1F5-6B65-8357CDE4A331}"/>
              </a:ext>
            </a:extLst>
          </p:cNvPr>
          <p:cNvSpPr>
            <a:spLocks noGrp="1"/>
          </p:cNvSpPr>
          <p:nvPr>
            <p:ph idx="1"/>
          </p:nvPr>
        </p:nvSpPr>
        <p:spPr/>
        <p:txBody>
          <a:bodyPr>
            <a:normAutofit fontScale="85000" lnSpcReduction="10000"/>
          </a:bodyPr>
          <a:lstStyle/>
          <a:p>
            <a:pPr algn="just">
              <a:lnSpc>
                <a:spcPct val="150000"/>
              </a:lnSpc>
              <a:buFont typeface="Wingdings" panose="05000000000000000000" pitchFamily="2" charset="2"/>
              <a:buChar char="Ø"/>
            </a:pPr>
            <a:r>
              <a:rPr lang="en-US" sz="1900" dirty="0">
                <a:effectLst/>
                <a:latin typeface="+mj-lt"/>
                <a:ea typeface="SimSun" panose="02010600030101010101" pitchFamily="2" charset="-122"/>
              </a:rPr>
              <a:t>The increasing adoption of online education has highlighted the importance of monitoring student engagement to enhance the learning experience. Traditional methods of evaluating student engagement, such as participation rates or post-class surveys, often fail to capture real-time, in-depth interactions. This project proposes an advanced system that leverages </a:t>
            </a:r>
            <a:r>
              <a:rPr lang="en-US" sz="1900" b="1" dirty="0">
                <a:effectLst/>
                <a:latin typeface="+mj-lt"/>
                <a:ea typeface="SimSun" panose="02010600030101010101" pitchFamily="2" charset="-122"/>
              </a:rPr>
              <a:t>Machine Learning</a:t>
            </a:r>
            <a:r>
              <a:rPr lang="en-US" sz="1900" dirty="0">
                <a:effectLst/>
                <a:latin typeface="+mj-lt"/>
                <a:ea typeface="SimSun" panose="02010600030101010101" pitchFamily="2" charset="-122"/>
              </a:rPr>
              <a:t> and </a:t>
            </a:r>
            <a:r>
              <a:rPr lang="en-US" sz="1900" b="1" dirty="0">
                <a:effectLst/>
                <a:latin typeface="+mj-lt"/>
                <a:ea typeface="SimSun" panose="02010600030101010101" pitchFamily="2" charset="-122"/>
              </a:rPr>
              <a:t>Image Processing</a:t>
            </a:r>
            <a:r>
              <a:rPr lang="en-US" sz="1900" dirty="0">
                <a:effectLst/>
                <a:latin typeface="+mj-lt"/>
                <a:ea typeface="SimSun" panose="02010600030101010101" pitchFamily="2" charset="-122"/>
              </a:rPr>
              <a:t> techniques to predict student engagement levels during live classes. The system analyzes </a:t>
            </a:r>
            <a:r>
              <a:rPr lang="en-US" sz="1900" b="1" dirty="0">
                <a:effectLst/>
                <a:latin typeface="+mj-lt"/>
                <a:ea typeface="SimSun" panose="02010600030101010101" pitchFamily="2" charset="-122"/>
              </a:rPr>
              <a:t>physical</a:t>
            </a:r>
            <a:r>
              <a:rPr lang="en-US" sz="1900" dirty="0">
                <a:effectLst/>
                <a:latin typeface="+mj-lt"/>
                <a:ea typeface="SimSun" panose="02010600030101010101" pitchFamily="2" charset="-122"/>
              </a:rPr>
              <a:t> indicators, such as facial expressions and eye movement, to assess attentiveness and emotional state in real-time.</a:t>
            </a:r>
            <a:endParaRPr lang="en-IN" sz="1900" dirty="0">
              <a:effectLst/>
              <a:latin typeface="+mj-lt"/>
              <a:ea typeface="SimSun" panose="02010600030101010101" pitchFamily="2" charset="-122"/>
            </a:endParaRPr>
          </a:p>
          <a:p>
            <a:pPr algn="just">
              <a:lnSpc>
                <a:spcPct val="150000"/>
              </a:lnSpc>
              <a:buFont typeface="Wingdings" panose="05000000000000000000" pitchFamily="2" charset="2"/>
              <a:buChar char="Ø"/>
            </a:pPr>
            <a:r>
              <a:rPr lang="en-US" sz="1900" dirty="0">
                <a:effectLst/>
                <a:latin typeface="+mj-lt"/>
                <a:ea typeface="SimSun" panose="02010600030101010101" pitchFamily="2" charset="-122"/>
              </a:rPr>
              <a:t>By employing facial recognition and eye tracking, the system continuously monitors the student's focus and emotional response during the session, providing insights into their engagement levels. The system offers personalized feedback and suggestions to both students and instructors, aiming to improve student participation and class dynamics. By automatically detecting disengagement cues, such as signs of boredom or distraction, it can prompt interventions like providing breaks or encouraging more interactive activities. The project’s goal is to provide a solution for real-time engagement tracking, thereby optimizing the educational experience for both students and instructors.</a:t>
            </a:r>
            <a:endParaRPr lang="en-IN" sz="1900" dirty="0">
              <a:effectLst/>
              <a:latin typeface="+mj-lt"/>
              <a:ea typeface="SimSun" panose="02010600030101010101" pitchFamily="2" charset="-122"/>
            </a:endParaRPr>
          </a:p>
          <a:p>
            <a:pPr marL="0" indent="0">
              <a:lnSpc>
                <a:spcPct val="107000"/>
              </a:lnSpc>
              <a:spcAft>
                <a:spcPts val="800"/>
              </a:spcAft>
              <a:buNone/>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0480580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ECFFEF-B576-9AAA-CFA6-A430FA5BA9E9}"/>
              </a:ext>
            </a:extLst>
          </p:cNvPr>
          <p:cNvSpPr>
            <a:spLocks noGrp="1"/>
          </p:cNvSpPr>
          <p:nvPr>
            <p:ph type="title"/>
          </p:nvPr>
        </p:nvSpPr>
        <p:spPr>
          <a:xfrm>
            <a:off x="838200" y="506895"/>
            <a:ext cx="10515600" cy="1183793"/>
          </a:xfrm>
        </p:spPr>
        <p:txBody>
          <a:bodyPr/>
          <a:lstStyle/>
          <a:p>
            <a:r>
              <a:rPr lang="en-US" dirty="0"/>
              <a:t>BLOCK DIAGRAM:</a:t>
            </a:r>
            <a:endParaRPr lang="en-IN" dirty="0"/>
          </a:p>
        </p:txBody>
      </p:sp>
      <p:sp>
        <p:nvSpPr>
          <p:cNvPr id="5" name="Content Placeholder 4">
            <a:extLst>
              <a:ext uri="{FF2B5EF4-FFF2-40B4-BE49-F238E27FC236}">
                <a16:creationId xmlns:a16="http://schemas.microsoft.com/office/drawing/2014/main" id="{1D2EEC86-0AEB-BB3D-BDD0-6FF41D661B02}"/>
              </a:ext>
            </a:extLst>
          </p:cNvPr>
          <p:cNvSpPr>
            <a:spLocks noGrp="1"/>
          </p:cNvSpPr>
          <p:nvPr>
            <p:ph idx="1"/>
          </p:nvPr>
        </p:nvSpPr>
        <p:spPr>
          <a:xfrm>
            <a:off x="934277" y="1590260"/>
            <a:ext cx="4820479" cy="4368041"/>
          </a:xfrm>
        </p:spPr>
        <p:txBody>
          <a:bodyPr>
            <a:normAutofit/>
          </a:bodyPr>
          <a:lstStyle/>
          <a:p>
            <a:r>
              <a:rPr lang="en-US" sz="2000" b="0" i="0" dirty="0">
                <a:solidFill>
                  <a:srgbClr val="374151"/>
                </a:solidFill>
                <a:effectLst/>
                <a:latin typeface="__Inter_d65c78"/>
              </a:rPr>
              <a:t>In Django applications, image acquisition is commonly done through user uploads via forms or REST APIs. Django provides robust support for file uploads with models using Image Field and forms that handle file input, ensuring smooth handling of image data from clients.</a:t>
            </a:r>
          </a:p>
          <a:p>
            <a:r>
              <a:rPr lang="en-IN" sz="2000" b="0" i="0" dirty="0">
                <a:solidFill>
                  <a:srgbClr val="374151"/>
                </a:solidFill>
                <a:effectLst/>
                <a:latin typeface="__Inter_d65c78"/>
              </a:rPr>
              <a:t>Image  preprocessing may involve removing noise, enhancing edges, or performing </a:t>
            </a:r>
            <a:r>
              <a:rPr lang="en-IN" sz="2000" b="0" i="0" dirty="0" err="1">
                <a:solidFill>
                  <a:srgbClr val="374151"/>
                </a:solidFill>
                <a:effectLst/>
                <a:latin typeface="__Inter_d65c78"/>
              </a:rPr>
              <a:t>color</a:t>
            </a:r>
            <a:r>
              <a:rPr lang="en-IN" sz="2000" b="0" i="0" dirty="0">
                <a:solidFill>
                  <a:srgbClr val="374151"/>
                </a:solidFill>
                <a:effectLst/>
                <a:latin typeface="__Inter_d65c78"/>
              </a:rPr>
              <a:t> space transformations to improve image quality and algorithm performance. Proper preprocessing also helps reduce storage size and ensures consistent input for AI models.</a:t>
            </a:r>
            <a:endParaRPr lang="en-US" sz="2000" b="0" i="0" dirty="0">
              <a:solidFill>
                <a:srgbClr val="374151"/>
              </a:solidFill>
              <a:effectLst/>
              <a:latin typeface="__Inter_d65c78"/>
            </a:endParaRPr>
          </a:p>
          <a:p>
            <a:endParaRPr lang="en-IN" sz="2000" dirty="0"/>
          </a:p>
        </p:txBody>
      </p:sp>
      <p:pic>
        <p:nvPicPr>
          <p:cNvPr id="7" name="Picture 6">
            <a:extLst>
              <a:ext uri="{FF2B5EF4-FFF2-40B4-BE49-F238E27FC236}">
                <a16:creationId xmlns:a16="http://schemas.microsoft.com/office/drawing/2014/main" id="{D6268339-FEF6-204D-6F54-DE9CA7759E9B}"/>
              </a:ext>
            </a:extLst>
          </p:cNvPr>
          <p:cNvPicPr>
            <a:picLocks noChangeAspect="1"/>
          </p:cNvPicPr>
          <p:nvPr/>
        </p:nvPicPr>
        <p:blipFill>
          <a:blip r:embed="rId2"/>
          <a:stretch>
            <a:fillRect/>
          </a:stretch>
        </p:blipFill>
        <p:spPr>
          <a:xfrm>
            <a:off x="5850833" y="1856511"/>
            <a:ext cx="5746542" cy="4196419"/>
          </a:xfrm>
          <a:prstGeom prst="rect">
            <a:avLst/>
          </a:prstGeom>
          <a:noFill/>
          <a:ln>
            <a:noFill/>
          </a:ln>
        </p:spPr>
      </p:pic>
    </p:spTree>
    <p:extLst>
      <p:ext uri="{BB962C8B-B14F-4D97-AF65-F5344CB8AC3E}">
        <p14:creationId xmlns:p14="http://schemas.microsoft.com/office/powerpoint/2010/main" val="3661802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ACC87-0166-CBA0-AD99-13088439A52B}"/>
              </a:ext>
            </a:extLst>
          </p:cNvPr>
          <p:cNvSpPr>
            <a:spLocks noGrp="1"/>
          </p:cNvSpPr>
          <p:nvPr>
            <p:ph type="title"/>
          </p:nvPr>
        </p:nvSpPr>
        <p:spPr>
          <a:xfrm>
            <a:off x="467139" y="365125"/>
            <a:ext cx="11724861" cy="1325563"/>
          </a:xfrm>
        </p:spPr>
        <p:txBody>
          <a:bodyPr/>
          <a:lstStyle/>
          <a:p>
            <a:r>
              <a:rPr lang="en-US" dirty="0"/>
              <a:t>Working of the Proposed System:</a:t>
            </a:r>
            <a:endParaRPr lang="en-IN" dirty="0"/>
          </a:p>
        </p:txBody>
      </p:sp>
      <p:sp>
        <p:nvSpPr>
          <p:cNvPr id="3" name="Content Placeholder 2">
            <a:extLst>
              <a:ext uri="{FF2B5EF4-FFF2-40B4-BE49-F238E27FC236}">
                <a16:creationId xmlns:a16="http://schemas.microsoft.com/office/drawing/2014/main" id="{65FA470C-9FA8-12D3-A839-1E596F22BEFC}"/>
              </a:ext>
            </a:extLst>
          </p:cNvPr>
          <p:cNvSpPr>
            <a:spLocks noGrp="1"/>
          </p:cNvSpPr>
          <p:nvPr>
            <p:ph idx="1"/>
          </p:nvPr>
        </p:nvSpPr>
        <p:spPr>
          <a:xfrm>
            <a:off x="904460" y="1341784"/>
            <a:ext cx="8739809" cy="4884876"/>
          </a:xfrm>
        </p:spPr>
        <p:txBody>
          <a:bodyPr/>
          <a:lstStyle/>
          <a:p>
            <a:pPr marL="0" indent="0">
              <a:buNone/>
            </a:pPr>
            <a:r>
              <a:rPr lang="en-US" dirty="0"/>
              <a:t>FRONTEND: USER INTERFACE </a:t>
            </a:r>
          </a:p>
          <a:p>
            <a:pPr marL="0" indent="0">
              <a:buNone/>
            </a:pPr>
            <a:r>
              <a:rPr lang="en-US" dirty="0"/>
              <a:t>    1.User -Registration</a:t>
            </a:r>
            <a:endParaRPr lang="en-IN" dirty="0"/>
          </a:p>
        </p:txBody>
      </p:sp>
      <p:pic>
        <p:nvPicPr>
          <p:cNvPr id="5" name="Picture 4">
            <a:extLst>
              <a:ext uri="{FF2B5EF4-FFF2-40B4-BE49-F238E27FC236}">
                <a16:creationId xmlns:a16="http://schemas.microsoft.com/office/drawing/2014/main" id="{9689CD49-85CD-D2F5-2A66-E60A6977B9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829" y="2305455"/>
            <a:ext cx="10846342" cy="4226330"/>
          </a:xfrm>
          <a:prstGeom prst="rect">
            <a:avLst/>
          </a:prstGeom>
        </p:spPr>
      </p:pic>
    </p:spTree>
    <p:extLst>
      <p:ext uri="{BB962C8B-B14F-4D97-AF65-F5344CB8AC3E}">
        <p14:creationId xmlns:p14="http://schemas.microsoft.com/office/powerpoint/2010/main" val="18863930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2ED0EC-29B1-9C37-7C75-C8C88FC853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7FF794-0F15-7029-58EA-DB2B64973764}"/>
              </a:ext>
            </a:extLst>
          </p:cNvPr>
          <p:cNvSpPr>
            <a:spLocks noGrp="1"/>
          </p:cNvSpPr>
          <p:nvPr>
            <p:ph type="title"/>
          </p:nvPr>
        </p:nvSpPr>
        <p:spPr>
          <a:xfrm>
            <a:off x="516836" y="168965"/>
            <a:ext cx="12112486" cy="1034706"/>
          </a:xfrm>
        </p:spPr>
        <p:txBody>
          <a:bodyPr/>
          <a:lstStyle/>
          <a:p>
            <a:r>
              <a:rPr lang="en-US" dirty="0"/>
              <a:t>Admin Authentication:</a:t>
            </a:r>
            <a:endParaRPr lang="en-IN" dirty="0"/>
          </a:p>
        </p:txBody>
      </p:sp>
      <p:sp>
        <p:nvSpPr>
          <p:cNvPr id="3" name="Content Placeholder 2">
            <a:extLst>
              <a:ext uri="{FF2B5EF4-FFF2-40B4-BE49-F238E27FC236}">
                <a16:creationId xmlns:a16="http://schemas.microsoft.com/office/drawing/2014/main" id="{318A7620-253E-3C6C-B518-123A07C3C767}"/>
              </a:ext>
            </a:extLst>
          </p:cNvPr>
          <p:cNvSpPr>
            <a:spLocks noGrp="1"/>
          </p:cNvSpPr>
          <p:nvPr>
            <p:ph idx="1"/>
          </p:nvPr>
        </p:nvSpPr>
        <p:spPr>
          <a:xfrm>
            <a:off x="904460" y="1093304"/>
            <a:ext cx="8739809" cy="5133356"/>
          </a:xfrm>
        </p:spPr>
        <p:txBody>
          <a:bodyPr/>
          <a:lstStyle/>
          <a:p>
            <a:pPr marL="0" indent="0">
              <a:buNone/>
            </a:pPr>
            <a:r>
              <a:rPr lang="en-US" dirty="0"/>
              <a:t>2.Admin -Login</a:t>
            </a:r>
            <a:endParaRPr lang="en-IN" dirty="0"/>
          </a:p>
        </p:txBody>
      </p:sp>
      <p:pic>
        <p:nvPicPr>
          <p:cNvPr id="7" name="Picture 6">
            <a:extLst>
              <a:ext uri="{FF2B5EF4-FFF2-40B4-BE49-F238E27FC236}">
                <a16:creationId xmlns:a16="http://schemas.microsoft.com/office/drawing/2014/main" id="{3D49EAAE-53F6-19A5-6EF0-DBE129666F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736" y="1585609"/>
            <a:ext cx="11741285" cy="4912468"/>
          </a:xfrm>
          <a:prstGeom prst="rect">
            <a:avLst/>
          </a:prstGeom>
        </p:spPr>
      </p:pic>
    </p:spTree>
    <p:extLst>
      <p:ext uri="{BB962C8B-B14F-4D97-AF65-F5344CB8AC3E}">
        <p14:creationId xmlns:p14="http://schemas.microsoft.com/office/powerpoint/2010/main" val="593532509"/>
      </p:ext>
    </p:extLst>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83</TotalTime>
  <Words>1053</Words>
  <Application>Microsoft Office PowerPoint</Application>
  <PresentationFormat>Widescreen</PresentationFormat>
  <Paragraphs>51</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__Inter_d65c78</vt:lpstr>
      <vt:lpstr>Arial</vt:lpstr>
      <vt:lpstr>Calibri</vt:lpstr>
      <vt:lpstr>Calibri Light</vt:lpstr>
      <vt:lpstr>Times New Roman</vt:lpstr>
      <vt:lpstr>Wingdings</vt:lpstr>
      <vt:lpstr>Office 2013 - 2022 Theme</vt:lpstr>
      <vt:lpstr>SRIRAM ENGINEERING COLLEGE  SCHOOL OF COMPUTER SCIENCE AND ENGINEERING </vt:lpstr>
      <vt:lpstr>TITLE OF THE PROJECT</vt:lpstr>
      <vt:lpstr>Literature Review:</vt:lpstr>
      <vt:lpstr>Existing System:</vt:lpstr>
      <vt:lpstr>Proposed System:</vt:lpstr>
      <vt:lpstr>ABSTRACT:</vt:lpstr>
      <vt:lpstr>BLOCK DIAGRAM:</vt:lpstr>
      <vt:lpstr>Working of the Proposed System:</vt:lpstr>
      <vt:lpstr>Admin Authentication:</vt:lpstr>
      <vt:lpstr>Admin Authentication:</vt:lpstr>
      <vt:lpstr>Admin Authentication:</vt:lpstr>
      <vt:lpstr>BACKEND: PYTHON   </vt:lpstr>
      <vt:lpstr>DJANGO FRAMEWORK:</vt:lpstr>
      <vt:lpstr>IMAGE PROCESSING AND ACQUISTION:                                     KERAS MODEL </vt:lpstr>
      <vt:lpstr>DATABASE   TEST AND TRAINED DATA :</vt:lpstr>
      <vt:lpstr>OUTPUT: </vt:lpstr>
      <vt:lpstr>PowerPoint Presentation</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Archana Ayyappan</dc:creator>
  <cp:lastModifiedBy>kat choco</cp:lastModifiedBy>
  <cp:revision>7</cp:revision>
  <dcterms:created xsi:type="dcterms:W3CDTF">2025-05-05T05:09:59Z</dcterms:created>
  <dcterms:modified xsi:type="dcterms:W3CDTF">2025-05-15T16:43:26Z</dcterms:modified>
</cp:coreProperties>
</file>

<file path=docProps/thumbnail.jpeg>
</file>